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2.xml" ContentType="application/vnd.openxmlformats-officedocument.theme+xml"/>
  <Override PartName="/ppt/slideLayouts/slideLayout24.xml" ContentType="application/vnd.openxmlformats-officedocument.presentationml.slideLayout+xml"/>
  <Override PartName="/ppt/theme/theme13.xml" ContentType="application/vnd.openxmlformats-officedocument.theme+xml"/>
  <Override PartName="/ppt/slideLayouts/slideLayout25.xml" ContentType="application/vnd.openxmlformats-officedocument.presentationml.slideLayout+xml"/>
  <Override PartName="/ppt/theme/theme14.xml" ContentType="application/vnd.openxmlformats-officedocument.theme+xml"/>
  <Override PartName="/ppt/slideLayouts/slideLayout26.xml" ContentType="application/vnd.openxmlformats-officedocument.presentationml.slideLayout+xml"/>
  <Override PartName="/ppt/theme/theme15.xml" ContentType="application/vnd.openxmlformats-officedocument.theme+xml"/>
  <Override PartName="/ppt/slideLayouts/slideLayout27.xml" ContentType="application/vnd.openxmlformats-officedocument.presentationml.slideLayout+xml"/>
  <Override PartName="/ppt/theme/theme16.xml" ContentType="application/vnd.openxmlformats-officedocument.theme+xml"/>
  <Override PartName="/ppt/slideLayouts/slideLayout28.xml" ContentType="application/vnd.openxmlformats-officedocument.presentationml.slideLayout+xml"/>
  <Override PartName="/ppt/theme/theme17.xml" ContentType="application/vnd.openxmlformats-officedocument.theme+xml"/>
  <Override PartName="/ppt/slideLayouts/slideLayout29.xml" ContentType="application/vnd.openxmlformats-officedocument.presentationml.slideLayout+xml"/>
  <Override PartName="/ppt/theme/theme18.xml" ContentType="application/vnd.openxmlformats-officedocument.theme+xml"/>
  <Override PartName="/ppt/slideLayouts/slideLayout30.xml" ContentType="application/vnd.openxmlformats-officedocument.presentationml.slideLayout+xml"/>
  <Override PartName="/ppt/theme/theme19.xml" ContentType="application/vnd.openxmlformats-officedocument.theme+xml"/>
  <Override PartName="/ppt/slideLayouts/slideLayout31.xml" ContentType="application/vnd.openxmlformats-officedocument.presentationml.slideLayout+xml"/>
  <Override PartName="/ppt/theme/theme20.xml" ContentType="application/vnd.openxmlformats-officedocument.theme+xml"/>
  <Override PartName="/ppt/slideLayouts/slideLayout32.xml" ContentType="application/vnd.openxmlformats-officedocument.presentationml.slideLayout+xml"/>
  <Override PartName="/ppt/theme/theme21.xml" ContentType="application/vnd.openxmlformats-officedocument.theme+xml"/>
  <Override PartName="/ppt/slideLayouts/slideLayout33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2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76" r:id="rId10"/>
    <p:sldMasterId id="2147483678" r:id="rId11"/>
    <p:sldMasterId id="2147483680" r:id="rId12"/>
    <p:sldMasterId id="2147483682" r:id="rId13"/>
    <p:sldMasterId id="2147483684" r:id="rId14"/>
    <p:sldMasterId id="2147483686" r:id="rId15"/>
    <p:sldMasterId id="2147483688" r:id="rId16"/>
    <p:sldMasterId id="2147483690" r:id="rId17"/>
    <p:sldMasterId id="2147483692" r:id="rId18"/>
    <p:sldMasterId id="2147483694" r:id="rId19"/>
    <p:sldMasterId id="2147483696" r:id="rId20"/>
    <p:sldMasterId id="2147483698" r:id="rId21"/>
    <p:sldMasterId id="2147483700" r:id="rId22"/>
  </p:sldMasterIdLst>
  <p:notesMasterIdLst>
    <p:notesMasterId r:id="rId60"/>
  </p:notesMasterIdLst>
  <p:sldIdLst>
    <p:sldId id="257" r:id="rId23"/>
    <p:sldId id="313" r:id="rId24"/>
    <p:sldId id="342" r:id="rId25"/>
    <p:sldId id="343" r:id="rId26"/>
    <p:sldId id="340" r:id="rId27"/>
    <p:sldId id="344" r:id="rId28"/>
    <p:sldId id="345" r:id="rId29"/>
    <p:sldId id="346" r:id="rId30"/>
    <p:sldId id="347" r:id="rId31"/>
    <p:sldId id="349" r:id="rId32"/>
    <p:sldId id="348" r:id="rId33"/>
    <p:sldId id="350" r:id="rId34"/>
    <p:sldId id="358" r:id="rId35"/>
    <p:sldId id="360" r:id="rId36"/>
    <p:sldId id="361" r:id="rId37"/>
    <p:sldId id="362" r:id="rId38"/>
    <p:sldId id="363" r:id="rId39"/>
    <p:sldId id="364" r:id="rId40"/>
    <p:sldId id="365" r:id="rId41"/>
    <p:sldId id="380" r:id="rId42"/>
    <p:sldId id="366" r:id="rId43"/>
    <p:sldId id="367" r:id="rId44"/>
    <p:sldId id="368" r:id="rId45"/>
    <p:sldId id="369" r:id="rId46"/>
    <p:sldId id="382" r:id="rId47"/>
    <p:sldId id="383" r:id="rId48"/>
    <p:sldId id="370" r:id="rId49"/>
    <p:sldId id="371" r:id="rId50"/>
    <p:sldId id="372" r:id="rId51"/>
    <p:sldId id="381" r:id="rId52"/>
    <p:sldId id="373" r:id="rId53"/>
    <p:sldId id="374" r:id="rId54"/>
    <p:sldId id="375" r:id="rId55"/>
    <p:sldId id="376" r:id="rId56"/>
    <p:sldId id="377" r:id="rId57"/>
    <p:sldId id="378" r:id="rId58"/>
    <p:sldId id="379" r:id="rId5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55" autoAdjust="0"/>
  </p:normalViewPr>
  <p:slideViewPr>
    <p:cSldViewPr>
      <p:cViewPr>
        <p:scale>
          <a:sx n="100" d="100"/>
          <a:sy n="100" d="100"/>
        </p:scale>
        <p:origin x="-1896" y="-30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slide" Target="slides/slide17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50" Type="http://schemas.openxmlformats.org/officeDocument/2006/relationships/slide" Target="slides/slide28.xml"/><Relationship Id="rId55" Type="http://schemas.openxmlformats.org/officeDocument/2006/relationships/slide" Target="slides/slide33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7.xml"/><Relationship Id="rId41" Type="http://schemas.openxmlformats.org/officeDocument/2006/relationships/slide" Target="slides/slide19.xml"/><Relationship Id="rId54" Type="http://schemas.openxmlformats.org/officeDocument/2006/relationships/slide" Target="slides/slide3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53" Type="http://schemas.openxmlformats.org/officeDocument/2006/relationships/slide" Target="slides/slide31.xml"/><Relationship Id="rId58" Type="http://schemas.openxmlformats.org/officeDocument/2006/relationships/slide" Target="slides/slide36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Relationship Id="rId57" Type="http://schemas.openxmlformats.org/officeDocument/2006/relationships/slide" Target="slides/slide35.xml"/><Relationship Id="rId61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slide" Target="slides/slide30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56" Type="http://schemas.openxmlformats.org/officeDocument/2006/relationships/slide" Target="slides/slide34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9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5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E3BC4-71A2-4F72-BCDF-006EB36F38F2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E47FF-5CCF-4D3E-9283-7EACBB7E5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67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A9EFC64-F5DB-4C60-BEAF-8C3D1F280CDD}" type="slidenum">
              <a:rPr lang="en-US" altLang="en-US">
                <a:solidFill>
                  <a:srgbClr val="000000"/>
                </a:solidFill>
              </a:rPr>
              <a:pPr eaLnBrk="1" hangingPunct="1"/>
              <a:t>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A9EFC64-F5DB-4C60-BEAF-8C3D1F280CDD}" type="slidenum">
              <a:rPr lang="en-US" altLang="en-US">
                <a:solidFill>
                  <a:srgbClr val="000000"/>
                </a:solidFill>
              </a:rPr>
              <a:pPr eaLnBrk="1" hangingPunct="1"/>
              <a:t>13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A9EFC64-F5DB-4C60-BEAF-8C3D1F280CDD}" type="slidenum">
              <a:rPr lang="en-US" altLang="en-US">
                <a:solidFill>
                  <a:srgbClr val="000000"/>
                </a:solidFill>
              </a:rPr>
              <a:pPr eaLnBrk="1" hangingPunct="1"/>
              <a:t>25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ACE: </a:t>
            </a:r>
            <a:r>
              <a:rPr lang="en-US" altLang="zh-CN" b="1" dirty="0" smtClean="0">
                <a:solidFill>
                  <a:prstClr val="black"/>
                </a:solidFill>
              </a:rPr>
              <a:t>N-terminal acetyl capping group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NME: </a:t>
            </a:r>
            <a:r>
              <a:rPr lang="en-US" altLang="zh-CN" b="1" dirty="0" smtClean="0">
                <a:solidFill>
                  <a:prstClr val="black"/>
                </a:solidFill>
              </a:rPr>
              <a:t>C-terminal amide capping group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47FF-5CCF-4D3E-9283-7EACBB7E548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427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42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570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014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4EAA08-D463-4870-8FFC-0F713628A07D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025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5697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4EAA08-D463-4870-8FFC-0F713628A07D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9814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4518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52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47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057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53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55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4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5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6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7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8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9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1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2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2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7" descr="fullsize-B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0" y="0"/>
            <a:ext cx="55181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54380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7010400" cy="422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83D110-48E4-4D58-93E5-5FAAE29FDEB2}" type="slidenum">
              <a:rPr lang="en-US" altLang="en-US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anggy@sustc.edu.c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0.png"/><Relationship Id="rId7" Type="http://schemas.openxmlformats.org/officeDocument/2006/relationships/image" Target="../media/image14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0.png"/><Relationship Id="rId5" Type="http://schemas.openxmlformats.org/officeDocument/2006/relationships/image" Target="../media/image33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Image result for dynamical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52" y="4255713"/>
            <a:ext cx="9160052" cy="260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/>
          <p:cNvSpPr txBox="1">
            <a:spLocks noChangeArrowheads="1"/>
          </p:cNvSpPr>
          <p:nvPr/>
        </p:nvSpPr>
        <p:spPr bwMode="auto">
          <a:xfrm>
            <a:off x="488315" y="-228600"/>
            <a:ext cx="77724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zh-CN" altLang="en-US" sz="6600" kern="0" dirty="0" smtClean="0">
                <a:solidFill>
                  <a:schemeClr val="hlink"/>
                </a:solidFill>
                <a:ea typeface="宋体" pitchFamily="2" charset="-122"/>
              </a:rPr>
              <a:t>生物动力系统模拟</a:t>
            </a:r>
            <a:endParaRPr lang="en-US" altLang="zh-CN" sz="6600" kern="0" dirty="0" smtClean="0">
              <a:solidFill>
                <a:schemeClr val="hlink"/>
              </a:solidFill>
              <a:ea typeface="宋体" pitchFamily="2" charset="-122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507474" y="3424716"/>
            <a:ext cx="19607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/>
            <a:r>
              <a:rPr lang="zh-CN" altLang="en-US" sz="1600" dirty="0">
                <a:ea typeface="宋体" pitchFamily="2" charset="-122"/>
                <a:cs typeface="Times New Roman" pitchFamily="18" charset="0"/>
                <a:hlinkClick r:id="rId3"/>
              </a:rPr>
              <a:t>王冠</a:t>
            </a:r>
            <a:r>
              <a:rPr lang="zh-CN" altLang="en-US" sz="1600" dirty="0" smtClean="0">
                <a:ea typeface="宋体" pitchFamily="2" charset="-122"/>
                <a:cs typeface="Times New Roman" pitchFamily="18" charset="0"/>
                <a:hlinkClick r:id="rId3"/>
              </a:rPr>
              <a:t>宇  </a:t>
            </a:r>
            <a:r>
              <a:rPr lang="en-US" altLang="zh-CN" sz="1600" dirty="0">
                <a:ea typeface="宋体" pitchFamily="2" charset="-122"/>
                <a:cs typeface="Times New Roman" pitchFamily="18" charset="0"/>
              </a:rPr>
              <a:t>18665955633</a:t>
            </a:r>
          </a:p>
          <a:p>
            <a:pPr algn="ctr"/>
            <a:r>
              <a:rPr lang="en-US" altLang="zh-CN" sz="1600" dirty="0" smtClean="0">
                <a:ea typeface="宋体" pitchFamily="2" charset="-122"/>
                <a:cs typeface="Times New Roman" pitchFamily="18" charset="0"/>
                <a:hlinkClick r:id="rId3"/>
              </a:rPr>
              <a:t>wanggy@sustc.edu.cn</a:t>
            </a:r>
            <a:endParaRPr lang="en-US" altLang="zh-CN" sz="1600" dirty="0">
              <a:ea typeface="宋体" pitchFamily="2" charset="-122"/>
              <a:cs typeface="Times New Roman" pitchFamily="18" charset="0"/>
            </a:endParaRPr>
          </a:p>
          <a:p>
            <a:pPr algn="ctr"/>
            <a:r>
              <a:rPr lang="en-US" altLang="zh-CN" sz="1600" dirty="0">
                <a:ea typeface="宋体" pitchFamily="2" charset="-122"/>
                <a:cs typeface="Times New Roman" pitchFamily="18" charset="0"/>
              </a:rPr>
              <a:t> </a:t>
            </a:r>
            <a:endParaRPr lang="en-US" altLang="zh-CN" sz="1600" dirty="0" smtClean="0"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9" name="Picture 2" descr="http://bio.sustc.edu.cn/images/shizi/fujiaoshou_08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60519"/>
            <a:ext cx="28289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79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2" y="99914"/>
            <a:ext cx="38671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16016" y="1124744"/>
            <a:ext cx="41529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 usual scientific researches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thermodynamic properties </a:t>
            </a:r>
          </a:p>
          <a:p>
            <a:r>
              <a:rPr lang="en-US" dirty="0" smtClean="0"/>
              <a:t>           (such as temperature</a:t>
            </a:r>
            <a:r>
              <a:rPr lang="en-US" dirty="0"/>
              <a:t> </a:t>
            </a:r>
            <a:r>
              <a:rPr lang="en-US" dirty="0" smtClean="0"/>
              <a:t>and pressure) </a:t>
            </a:r>
          </a:p>
          <a:p>
            <a:r>
              <a:rPr lang="en-US" dirty="0" smtClean="0"/>
              <a:t>            are given as conditions.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7012" y="4726883"/>
            <a:ext cx="8511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 MD simulations</a:t>
            </a:r>
            <a:r>
              <a:rPr lang="en-US" dirty="0" smtClean="0"/>
              <a:t>, </a:t>
            </a:r>
          </a:p>
          <a:p>
            <a:r>
              <a:rPr lang="en-US" dirty="0"/>
              <a:t> </a:t>
            </a:r>
            <a:r>
              <a:rPr lang="en-US" dirty="0" smtClean="0"/>
              <a:t>             </a:t>
            </a:r>
            <a:r>
              <a:rPr lang="en-US" altLang="zh-CN" dirty="0" smtClean="0"/>
              <a:t>I</a:t>
            </a:r>
            <a:r>
              <a:rPr lang="en-US" dirty="0" smtClean="0"/>
              <a:t>t is the set of atoms that is given as the starting  condition.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Thermodynamic properties usually need to be  calculated from the simulation.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05" y="692696"/>
            <a:ext cx="4259731" cy="3073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27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2" y="99914"/>
            <a:ext cx="38671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550179"/>
            <a:ext cx="140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Temperature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4902" y="1052736"/>
            <a:ext cx="4754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measures kinetic energies of individual atoms. </a:t>
            </a:r>
          </a:p>
          <a:p>
            <a:endParaRPr lang="en-US" dirty="0"/>
          </a:p>
          <a:p>
            <a:r>
              <a:rPr lang="en-US" dirty="0" smtClean="0"/>
              <a:t>It is actually averaged kinetic energy.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47664" y="2276872"/>
            <a:ext cx="424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First we calculate the total kinetic energy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70909" y="2852936"/>
                <a:ext cx="2082300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/>
                            </a:rPr>
                            <m:t>kin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909" y="2852936"/>
                <a:ext cx="2082300" cy="8712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547664" y="3951337"/>
            <a:ext cx="516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Then we divide N to get the average kinetic energy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04713" y="4509120"/>
                <a:ext cx="916918" cy="497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𝑘𝑖𝑛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713" y="4509120"/>
                <a:ext cx="916918" cy="497444"/>
              </a:xfrm>
              <a:prstGeom prst="rect">
                <a:avLst/>
              </a:prstGeom>
              <a:blipFill rotWithShape="1">
                <a:blip r:embed="rId4"/>
                <a:stretch>
                  <a:fillRect l="-2000" t="-104938" r="-66667" b="-167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666528" y="5301208"/>
            <a:ext cx="336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It is                 the temperature 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76204" y="5949280"/>
                <a:ext cx="1518301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𝑇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𝑘𝑖𝑛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204" y="5949280"/>
                <a:ext cx="1518301" cy="6109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361662" y="5284601"/>
            <a:ext cx="81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almost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89217" y="5949280"/>
                <a:ext cx="1238544" cy="658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𝑇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𝑘𝑖𝑛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217" y="5949280"/>
                <a:ext cx="1238544" cy="6580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0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6" grpId="0"/>
      <p:bldP spid="9" grpId="0"/>
      <p:bldP spid="8" grpId="0"/>
      <p:bldP spid="10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386"/>
            <a:ext cx="38671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0733" y="365513"/>
            <a:ext cx="10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Pressure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69" y="839520"/>
            <a:ext cx="3471879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4749" y="1938898"/>
            <a:ext cx="386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Where &lt;&gt; represents “the expectation”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9451" y="2524254"/>
            <a:ext cx="491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example, &lt;T&gt; means the average temperature.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993" y="3284763"/>
            <a:ext cx="1171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879128" y="3424313"/>
                <a:ext cx="10711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128" y="3424313"/>
                <a:ext cx="1071106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/>
          <p:cNvCxnSpPr/>
          <p:nvPr/>
        </p:nvCxnSpPr>
        <p:spPr>
          <a:xfrm>
            <a:off x="3694966" y="3656238"/>
            <a:ext cx="7920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97" y="2950295"/>
            <a:ext cx="8858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89594" y="3658381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2849" y="5933087"/>
            <a:ext cx="141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ideal gas,</a:t>
            </a:r>
            <a:endParaRPr 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938" y="5746278"/>
            <a:ext cx="1171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21512" y="593308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0,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737" y="5911601"/>
            <a:ext cx="14478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75" y="4548527"/>
            <a:ext cx="1171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890910" y="4688077"/>
                <a:ext cx="10711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910" y="4688077"/>
                <a:ext cx="1071106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/>
          <p:cNvCxnSpPr/>
          <p:nvPr/>
        </p:nvCxnSpPr>
        <p:spPr>
          <a:xfrm flipV="1">
            <a:off x="3706748" y="4918909"/>
            <a:ext cx="2521436" cy="10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879" y="4214059"/>
            <a:ext cx="8858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778119" y="5083337"/>
            <a:ext cx="32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55822" y="4214059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+ 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8613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3" grpId="0"/>
      <p:bldP spid="4" grpId="0"/>
      <p:bldP spid="24" grpId="0"/>
      <p:bldP spid="27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fullsi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3" y="0"/>
            <a:ext cx="55197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457200"/>
            <a:ext cx="5105400" cy="2438400"/>
          </a:xfrm>
        </p:spPr>
        <p:txBody>
          <a:bodyPr/>
          <a:lstStyle/>
          <a:p>
            <a:pPr eaLnBrk="1" hangingPunct="1"/>
            <a:r>
              <a:rPr lang="en-US" altLang="en-US" sz="5400" b="1" dirty="0" smtClean="0"/>
              <a:t>Molecular </a:t>
            </a:r>
            <a:br>
              <a:rPr lang="en-US" altLang="en-US" sz="5400" b="1" dirty="0" smtClean="0"/>
            </a:br>
            <a:r>
              <a:rPr lang="en-US" altLang="en-US" sz="5400" b="1" dirty="0" smtClean="0"/>
              <a:t>Dynamics </a:t>
            </a:r>
            <a:br>
              <a:rPr lang="en-US" altLang="en-US" sz="5400" b="1" dirty="0" smtClean="0"/>
            </a:br>
            <a:r>
              <a:rPr lang="en-US" altLang="en-US" sz="5400" b="1" dirty="0" smtClean="0"/>
              <a:t>Simulation</a:t>
            </a:r>
            <a:r>
              <a:rPr lang="en-US" altLang="en-US" sz="4000" dirty="0" smtClean="0"/>
              <a:t/>
            </a:r>
            <a:br>
              <a:rPr lang="en-US" altLang="en-US" sz="4000" dirty="0" smtClean="0"/>
            </a:br>
            <a:endParaRPr lang="en-US" altLang="en-US" sz="2800" i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8" y="3176518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Periodic Boundary Condition (PBC)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a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"/>
            <a:ext cx="9124500" cy="608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emoglob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789" y="3487761"/>
            <a:ext cx="2566020" cy="256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38566" y="3842537"/>
            <a:ext cx="1499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</a:rPr>
              <a:t>One</a:t>
            </a:r>
          </a:p>
          <a:p>
            <a:r>
              <a:rPr lang="en-US" sz="1600" b="1" dirty="0" smtClean="0">
                <a:solidFill>
                  <a:prstClr val="black"/>
                </a:solidFill>
              </a:rPr>
              <a:t>macromolecule</a:t>
            </a:r>
            <a:endParaRPr lang="en-US" sz="1600" b="1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0232" y="2492896"/>
            <a:ext cx="2138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prstClr val="black"/>
                </a:solidFill>
              </a:rPr>
              <a:t>Plenty of</a:t>
            </a:r>
            <a:r>
              <a:rPr lang="en-US" sz="2400" b="1" dirty="0" smtClean="0">
                <a:solidFill>
                  <a:prstClr val="black"/>
                </a:solidFill>
              </a:rPr>
              <a:t> water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13275"/>
            <a:ext cx="2903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prstClr val="black"/>
                </a:solidFill>
              </a:rPr>
              <a:t>Why using PBC?</a:t>
            </a:r>
            <a:endParaRPr lang="en-US" sz="3200" b="1" dirty="0">
              <a:solidFill>
                <a:prstClr val="black"/>
              </a:solidFill>
            </a:endParaRPr>
          </a:p>
        </p:txBody>
      </p:sp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619672" y="2954561"/>
            <a:ext cx="620956" cy="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83620" flipV="1">
            <a:off x="1517947" y="4818584"/>
            <a:ext cx="620956" cy="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20391" flipV="1">
            <a:off x="5232308" y="2018557"/>
            <a:ext cx="620956" cy="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30982" flipV="1">
            <a:off x="2700962" y="1929007"/>
            <a:ext cx="620956" cy="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3634" flipV="1">
            <a:off x="3416339" y="2639137"/>
            <a:ext cx="1191478" cy="102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83620" flipV="1">
            <a:off x="5483281" y="5939702"/>
            <a:ext cx="620956" cy="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83620" flipV="1">
            <a:off x="6349753" y="4970983"/>
            <a:ext cx="620956" cy="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83620" flipV="1">
            <a:off x="7643522" y="4037602"/>
            <a:ext cx="620956" cy="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83620" flipV="1">
            <a:off x="6707418" y="1523593"/>
            <a:ext cx="620956" cy="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83620" flipV="1">
            <a:off x="4251771" y="715071"/>
            <a:ext cx="620956" cy="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83620" flipV="1">
            <a:off x="802619" y="1313771"/>
            <a:ext cx="620956" cy="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9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3275"/>
            <a:ext cx="7832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</a:rPr>
              <a:t>Because there is always a boundary. </a:t>
            </a:r>
          </a:p>
          <a:p>
            <a:r>
              <a:rPr lang="en-US" altLang="zh-CN" b="1" dirty="0" smtClean="0">
                <a:solidFill>
                  <a:prstClr val="black"/>
                </a:solidFill>
              </a:rPr>
              <a:t>And dynamics at the boundary is dramatically different from the inner dynamics.</a:t>
            </a:r>
            <a:endParaRPr lang="en-US" b="1" dirty="0">
              <a:solidFill>
                <a:prstClr val="black"/>
              </a:solidFill>
            </a:endParaRP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309" y="676374"/>
            <a:ext cx="4965460" cy="370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9717" y="5075892"/>
            <a:ext cx="736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If </a:t>
            </a:r>
            <a:r>
              <a:rPr lang="en-US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 smtClean="0">
                <a:solidFill>
                  <a:prstClr val="black"/>
                </a:solidFill>
              </a:rPr>
              <a:t> is large, then boundary effect is </a:t>
            </a:r>
            <a:r>
              <a:rPr lang="en-US" b="1" dirty="0" smtClean="0">
                <a:solidFill>
                  <a:srgbClr val="FF0000"/>
                </a:solidFill>
              </a:rPr>
              <a:t>relatively</a:t>
            </a:r>
            <a:r>
              <a:rPr lang="en-US" dirty="0" smtClean="0">
                <a:solidFill>
                  <a:prstClr val="black"/>
                </a:solidFill>
              </a:rPr>
              <a:t> small and can thus be ignored.</a:t>
            </a:r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22575" y="5788451"/>
                <a:ext cx="8846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575" y="5788451"/>
                <a:ext cx="884665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/>
          <p:cNvCxnSpPr/>
          <p:nvPr/>
        </p:nvCxnSpPr>
        <p:spPr>
          <a:xfrm>
            <a:off x="1675309" y="460511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1675309" y="4713126"/>
            <a:ext cx="496546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640769" y="460511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22575" y="438298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="1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6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922" y="188640"/>
            <a:ext cx="5499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Macroscopically observable water should be sufficient.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358" y="585156"/>
            <a:ext cx="5115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For example, </a:t>
            </a:r>
            <a:r>
              <a:rPr lang="en-US" dirty="0" smtClean="0">
                <a:solidFill>
                  <a:prstClr val="black"/>
                </a:solidFill>
              </a:rPr>
              <a:t> 18 grams of water + 1 protein                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052736"/>
            <a:ext cx="4965460" cy="370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01156" y="1551674"/>
                <a:ext cx="19735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6.02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23</m:t>
                          </m:r>
                        </m:sup>
                      </m:sSup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altLang="zh-CN" i="1" dirty="0" smtClean="0">
                  <a:solidFill>
                    <a:prstClr val="black"/>
                  </a:solidFill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water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𝑚𝑜𝑙𝑒𝑐𝑢𝑙𝑒𝑠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!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156" y="1551674"/>
                <a:ext cx="1973554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23528" y="5003884"/>
            <a:ext cx="504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About how many water molecules in the boundary?</a:t>
            </a:r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394243" y="4877952"/>
                <a:ext cx="1756122" cy="495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24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243" y="4877952"/>
                <a:ext cx="1756122" cy="49526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98598" y="5507940"/>
            <a:ext cx="247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What is the percentage?</a:t>
            </a:r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97005" y="5373563"/>
                <a:ext cx="2867965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16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24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8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=0.00000001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005" y="5373563"/>
                <a:ext cx="2867965" cy="6481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34416" y="6237312"/>
            <a:ext cx="4720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Conclusion</a:t>
            </a:r>
            <a:r>
              <a:rPr lang="en-US" dirty="0" smtClean="0">
                <a:solidFill>
                  <a:prstClr val="black"/>
                </a:solidFill>
              </a:rPr>
              <a:t>: The boundary effect can be ignored 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48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32" y="0"/>
            <a:ext cx="5750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But, can we simulate a system with          water molecules?</a:t>
            </a:r>
            <a:endParaRPr lang="en-US" b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58982" y="-4495"/>
                <a:ext cx="72481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𝟏𝟎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𝟐𝟒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982" y="-4495"/>
                <a:ext cx="724814" cy="37555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092280" y="1556792"/>
            <a:ext cx="1438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No Way!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5390" y="3321858"/>
            <a:ext cx="6856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The typical number of particles which can be handled in MD simulation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nowadays is of the order </a:t>
            </a:r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18167" y="3598857"/>
                <a:ext cx="6013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167" y="3598857"/>
                <a:ext cx="601383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super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80798"/>
            <a:ext cx="4758103" cy="262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221088"/>
            <a:ext cx="3036896" cy="226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右箭头 3"/>
          <p:cNvSpPr/>
          <p:nvPr/>
        </p:nvSpPr>
        <p:spPr>
          <a:xfrm>
            <a:off x="4826099" y="5009487"/>
            <a:ext cx="122413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041633" y="4372790"/>
                <a:ext cx="62382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𝟏𝟎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𝟔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33" y="4372790"/>
                <a:ext cx="623824" cy="37555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390782" y="4221088"/>
                <a:ext cx="72481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𝟏𝟎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𝟐𝟒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782" y="4221088"/>
                <a:ext cx="724814" cy="37555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232" y="4880701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613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4" grpId="0" animBg="1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873" y="184666"/>
            <a:ext cx="7995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But, is the boundary effect ignorable for a system with only        water molecules?</a:t>
            </a:r>
            <a:endParaRPr lang="en-US" b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723737" y="178446"/>
                <a:ext cx="623825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𝟏𝟎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𝟔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737" y="178446"/>
                <a:ext cx="623825" cy="37555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95851" y="1872586"/>
                <a:ext cx="1565492" cy="495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51" y="1872586"/>
                <a:ext cx="1565492" cy="4952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83492" y="3028068"/>
                <a:ext cx="2000741" cy="6469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=0.01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492" y="3028068"/>
                <a:ext cx="2000741" cy="64697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940045" y="4113157"/>
            <a:ext cx="605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Conclusion</a:t>
            </a:r>
            <a:r>
              <a:rPr lang="en-US" dirty="0" smtClean="0">
                <a:solidFill>
                  <a:prstClr val="black"/>
                </a:solidFill>
              </a:rPr>
              <a:t>:                    The boundary effect cannot be ignored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5054" y="2014760"/>
            <a:ext cx="3380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Water molecules in the boundary: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9170" y="2536492"/>
            <a:ext cx="2542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Water molecules in total:</a:t>
            </a:r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320864" y="2536492"/>
                <a:ext cx="623825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864" y="2536492"/>
                <a:ext cx="623825" cy="37555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80733" y="3166888"/>
            <a:ext cx="129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Percentage: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78" y="836712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843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4" grpId="0"/>
      <p:bldP spid="13" grpId="0"/>
      <p:bldP spid="15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607" y="164403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82" y="164403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81" y="93918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607" y="93918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035" y="93891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32" y="164403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034" y="234888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607" y="234888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82" y="234888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7" y="164376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662" y="164376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661" y="93891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7" y="93891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915" y="93864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312" y="164376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914" y="234861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7" y="234861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662" y="234861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607" y="366419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82" y="366419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81" y="295934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607" y="295934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035" y="295907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32" y="366419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034" y="436904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607" y="436904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82" y="436904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7" y="366392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662" y="366392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661" y="295907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7" y="295907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915" y="295880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312" y="366392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914" y="436877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7" y="436877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662" y="436877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258" y="93891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655" y="164403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257" y="234888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258" y="295907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655" y="366419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257" y="436904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81" y="507389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607" y="507389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035" y="507362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661" y="507362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7" y="507362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915" y="507335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258" y="507362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711961" y="3326649"/>
                <a:ext cx="453394" cy="265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b="1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100" b="1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𝟏𝟎</m:t>
                          </m:r>
                        </m:e>
                        <m:sup>
                          <m:r>
                            <a:rPr lang="en-US" sz="1100" b="1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𝟔</m:t>
                          </m:r>
                        </m:sup>
                      </m:sSup>
                    </m:oMath>
                  </m:oMathPara>
                </a14:m>
                <a:endParaRPr lang="en-US" sz="11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961" y="3326649"/>
                <a:ext cx="453394" cy="2654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-14067" y="2332"/>
            <a:ext cx="2871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Solution</a:t>
            </a:r>
            <a:r>
              <a:rPr lang="en-US" dirty="0" smtClean="0">
                <a:solidFill>
                  <a:prstClr val="black"/>
                </a:solidFill>
              </a:rPr>
              <a:t>: 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Periodic Boundary Condition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6581" y="811896"/>
            <a:ext cx="2613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zh-CN" b="1" dirty="0" smtClean="0">
                <a:solidFill>
                  <a:prstClr val="black"/>
                </a:solidFill>
              </a:rPr>
              <a:t>It is an infinite system</a:t>
            </a:r>
          </a:p>
          <a:p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smtClean="0">
                <a:solidFill>
                  <a:prstClr val="black"/>
                </a:solidFill>
              </a:rPr>
              <a:t>     (no boundary effect)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2924" y="1882228"/>
            <a:ext cx="24569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</a:rPr>
              <a:t>2.  Although infinite,</a:t>
            </a:r>
          </a:p>
          <a:p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smtClean="0">
                <a:solidFill>
                  <a:prstClr val="black"/>
                </a:solidFill>
              </a:rPr>
              <a:t>    Computation is finite</a:t>
            </a:r>
          </a:p>
          <a:p>
            <a:endParaRPr lang="en-US" b="1" dirty="0">
              <a:solidFill>
                <a:prstClr val="black"/>
              </a:solidFill>
            </a:endParaRPr>
          </a:p>
          <a:p>
            <a:r>
              <a:rPr lang="en-US" b="1" dirty="0" smtClean="0">
                <a:solidFill>
                  <a:prstClr val="black"/>
                </a:solidFill>
              </a:rPr>
              <a:t>     </a:t>
            </a:r>
            <a:r>
              <a:rPr lang="en-US" dirty="0" smtClean="0">
                <a:solidFill>
                  <a:prstClr val="black"/>
                </a:solidFill>
              </a:rPr>
              <a:t>Just </a:t>
            </a:r>
            <a:r>
              <a:rPr lang="en-US" altLang="zh-CN" dirty="0" smtClean="0">
                <a:solidFill>
                  <a:prstClr val="black"/>
                </a:solidFill>
              </a:rPr>
              <a:t>consider atoms 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  in the original box.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437782" y="2958806"/>
            <a:ext cx="638174" cy="704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95536" y="3632152"/>
            <a:ext cx="225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Other atoms just copy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1407" y="4369046"/>
            <a:ext cx="2680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3. What is the role played </a:t>
            </a:r>
          </a:p>
          <a:p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smtClean="0">
                <a:solidFill>
                  <a:prstClr val="black"/>
                </a:solidFill>
              </a:rPr>
              <a:t>   by other atoms?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11560" y="5801734"/>
            <a:ext cx="239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They may exert force to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atoms in the box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5278228" y="3095747"/>
            <a:ext cx="433733" cy="43204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2545" y="5015377"/>
            <a:ext cx="223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They </a:t>
            </a:r>
            <a:r>
              <a:rPr lang="en-US" altLang="zh-CN" dirty="0" smtClean="0">
                <a:solidFill>
                  <a:prstClr val="black"/>
                </a:solidFill>
              </a:rPr>
              <a:t>replace </a:t>
            </a:r>
            <a:r>
              <a:rPr lang="en-US" dirty="0" smtClean="0">
                <a:solidFill>
                  <a:prstClr val="black"/>
                </a:solidFill>
              </a:rPr>
              <a:t>atoms 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in the box (</a:t>
            </a:r>
            <a:r>
              <a:rPr lang="zh-CN" altLang="en-US" dirty="0" smtClean="0">
                <a:solidFill>
                  <a:prstClr val="black"/>
                </a:solidFill>
              </a:rPr>
              <a:t>此</a:t>
            </a:r>
            <a:r>
              <a:rPr lang="zh-CN" altLang="en-US" b="1" dirty="0" smtClean="0">
                <a:solidFill>
                  <a:prstClr val="black"/>
                </a:solidFill>
              </a:rPr>
              <a:t>入</a:t>
            </a:r>
            <a:r>
              <a:rPr lang="zh-CN" altLang="en-US" dirty="0" smtClean="0">
                <a:solidFill>
                  <a:prstClr val="black"/>
                </a:solidFill>
              </a:rPr>
              <a:t>彼</a:t>
            </a:r>
            <a:r>
              <a:rPr lang="zh-CN" altLang="en-US" b="1" dirty="0" smtClean="0">
                <a:solidFill>
                  <a:prstClr val="black"/>
                </a:solidFill>
              </a:rPr>
              <a:t>出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70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 animBg="1"/>
      <p:bldP spid="60" grpId="0"/>
      <p:bldP spid="61" grpId="0"/>
      <p:bldP spid="62" grpId="0"/>
      <p:bldP spid="63" grpId="0" animBg="1"/>
      <p:bldP spid="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fullsi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3" y="0"/>
            <a:ext cx="55197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457200"/>
            <a:ext cx="5105400" cy="2438400"/>
          </a:xfrm>
        </p:spPr>
        <p:txBody>
          <a:bodyPr/>
          <a:lstStyle/>
          <a:p>
            <a:pPr eaLnBrk="1" hangingPunct="1"/>
            <a:r>
              <a:rPr lang="en-US" altLang="en-US" sz="5400" b="1" smtClean="0"/>
              <a:t>Molecular </a:t>
            </a:r>
            <a:br>
              <a:rPr lang="en-US" altLang="en-US" sz="5400" b="1" smtClean="0"/>
            </a:br>
            <a:r>
              <a:rPr lang="en-US" altLang="en-US" sz="5400" b="1" smtClean="0"/>
              <a:t>Dynamics </a:t>
            </a:r>
            <a:br>
              <a:rPr lang="en-US" altLang="en-US" sz="5400" b="1" smtClean="0"/>
            </a:br>
            <a:r>
              <a:rPr lang="en-US" altLang="en-US" sz="5400" b="1" smtClean="0"/>
              <a:t>Simulation</a:t>
            </a:r>
            <a:r>
              <a:rPr lang="en-US" altLang="en-US" sz="4000" smtClean="0"/>
              <a:t/>
            </a:r>
            <a:br>
              <a:rPr lang="en-US" altLang="en-US" sz="4000" smtClean="0"/>
            </a:br>
            <a:r>
              <a:rPr lang="en-US" altLang="en-US" sz="2800" i="1" smtClean="0">
                <a:solidFill>
                  <a:schemeClr val="bg1"/>
                </a:solidFill>
              </a:rPr>
              <a:t>(a brief introduction)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 - periodic boundary condition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28713"/>
            <a:ext cx="91440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8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eriodic boundary condi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08720"/>
            <a:ext cx="5544616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504" y="166321"/>
            <a:ext cx="376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Solution</a:t>
            </a:r>
            <a:r>
              <a:rPr lang="en-US" dirty="0" smtClean="0">
                <a:solidFill>
                  <a:prstClr val="black"/>
                </a:solidFill>
              </a:rPr>
              <a:t>: Periodic Boundary Condition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7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8390" y="260648"/>
            <a:ext cx="5142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zh-CN" dirty="0" smtClean="0">
                <a:solidFill>
                  <a:prstClr val="black"/>
                </a:solidFill>
              </a:rPr>
              <a:t>Particles </a:t>
            </a:r>
            <a:r>
              <a:rPr lang="en-US" altLang="zh-CN" dirty="0">
                <a:solidFill>
                  <a:prstClr val="black"/>
                </a:solidFill>
              </a:rPr>
              <a:t>in the box are mentally replicated </a:t>
            </a:r>
            <a:r>
              <a:rPr lang="en-US" altLang="zh-CN" dirty="0" smtClean="0">
                <a:solidFill>
                  <a:prstClr val="black"/>
                </a:solidFill>
              </a:rPr>
              <a:t> to 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</a:rPr>
              <a:t>      infinity </a:t>
            </a:r>
            <a:r>
              <a:rPr lang="en-US" altLang="zh-CN" dirty="0">
                <a:solidFill>
                  <a:prstClr val="black"/>
                </a:solidFill>
              </a:rPr>
              <a:t>by rigid </a:t>
            </a:r>
            <a:r>
              <a:rPr lang="en-US" altLang="zh-CN" dirty="0" smtClean="0">
                <a:solidFill>
                  <a:prstClr val="black"/>
                </a:solidFill>
              </a:rPr>
              <a:t>translation in </a:t>
            </a:r>
            <a:r>
              <a:rPr lang="en-US" altLang="zh-CN" dirty="0">
                <a:solidFill>
                  <a:prstClr val="black"/>
                </a:solidFill>
              </a:rPr>
              <a:t>all the </a:t>
            </a:r>
            <a:r>
              <a:rPr lang="en-US" altLang="zh-CN" dirty="0" smtClean="0">
                <a:solidFill>
                  <a:prstClr val="black"/>
                </a:solidFill>
              </a:rPr>
              <a:t>three</a:t>
            </a:r>
          </a:p>
          <a:p>
            <a:r>
              <a:rPr lang="en-US" altLang="zh-CN" dirty="0" smtClean="0">
                <a:solidFill>
                  <a:prstClr val="black"/>
                </a:solidFill>
              </a:rPr>
              <a:t>       Cartesian </a:t>
            </a:r>
            <a:r>
              <a:rPr lang="en-US" altLang="zh-CN" dirty="0">
                <a:solidFill>
                  <a:prstClr val="black"/>
                </a:solidFill>
              </a:rPr>
              <a:t>directions, completely filling the space.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" name="Picture 2" descr="Image result for periodic boundary condi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92" y="0"/>
            <a:ext cx="396044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68390" y="1660649"/>
            <a:ext cx="51611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2. </a:t>
            </a:r>
            <a:r>
              <a:rPr lang="en-US" dirty="0">
                <a:solidFill>
                  <a:prstClr val="black"/>
                </a:solidFill>
              </a:rPr>
              <a:t>All the “image</a:t>
            </a:r>
            <a:r>
              <a:rPr lang="en-US" dirty="0" smtClean="0">
                <a:solidFill>
                  <a:prstClr val="black"/>
                </a:solidFill>
              </a:rPr>
              <a:t>” particles </a:t>
            </a:r>
            <a:r>
              <a:rPr lang="en-US" dirty="0">
                <a:solidFill>
                  <a:prstClr val="black"/>
                </a:solidFill>
              </a:rPr>
              <a:t>move solidary with </a:t>
            </a:r>
            <a:r>
              <a:rPr lang="en-US" dirty="0" smtClean="0">
                <a:solidFill>
                  <a:prstClr val="black"/>
                </a:solidFill>
              </a:rPr>
              <a:t>their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“original</a:t>
            </a:r>
            <a:r>
              <a:rPr lang="en-US" dirty="0">
                <a:solidFill>
                  <a:prstClr val="black"/>
                </a:solidFill>
              </a:rPr>
              <a:t>” particle from the </a:t>
            </a:r>
            <a:r>
              <a:rPr lang="en-US" dirty="0" smtClean="0">
                <a:solidFill>
                  <a:prstClr val="black"/>
                </a:solidFill>
              </a:rPr>
              <a:t>simulated box. 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 When </a:t>
            </a:r>
            <a:r>
              <a:rPr lang="en-US" dirty="0">
                <a:solidFill>
                  <a:prstClr val="black"/>
                </a:solidFill>
              </a:rPr>
              <a:t>a particle enters or leaves the simulation </a:t>
            </a:r>
          </a:p>
          <a:p>
            <a:r>
              <a:rPr lang="en-US" dirty="0">
                <a:solidFill>
                  <a:prstClr val="black"/>
                </a:solidFill>
              </a:rPr>
              <a:t>    region, an image particle leaves or enters this </a:t>
            </a:r>
          </a:p>
          <a:p>
            <a:r>
              <a:rPr lang="en-US" dirty="0">
                <a:solidFill>
                  <a:prstClr val="black"/>
                </a:solidFill>
              </a:rPr>
              <a:t>    region, such that the number of particles from the </a:t>
            </a:r>
          </a:p>
          <a:p>
            <a:r>
              <a:rPr lang="en-US" dirty="0">
                <a:solidFill>
                  <a:prstClr val="black"/>
                </a:solidFill>
              </a:rPr>
              <a:t>    simulation region is always conserved.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68737" y="3637275"/>
            <a:ext cx="5175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3. Only particles in the box are simulated. 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 Other particles just copy.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  </a:t>
            </a:r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32240" y="1980220"/>
            <a:ext cx="136815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2409825" y="1208913"/>
            <a:ext cx="4324350" cy="762762"/>
          </a:xfrm>
          <a:custGeom>
            <a:avLst/>
            <a:gdLst>
              <a:gd name="connsiteX0" fmla="*/ 4324350 w 4324350"/>
              <a:gd name="connsiteY0" fmla="*/ 762762 h 762762"/>
              <a:gd name="connsiteX1" fmla="*/ 3400425 w 4324350"/>
              <a:gd name="connsiteY1" fmla="*/ 96012 h 762762"/>
              <a:gd name="connsiteX2" fmla="*/ 2066925 w 4324350"/>
              <a:gd name="connsiteY2" fmla="*/ 19812 h 762762"/>
              <a:gd name="connsiteX3" fmla="*/ 923925 w 4324350"/>
              <a:gd name="connsiteY3" fmla="*/ 248412 h 762762"/>
              <a:gd name="connsiteX4" fmla="*/ 0 w 4324350"/>
              <a:gd name="connsiteY4" fmla="*/ 657987 h 76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4350" h="762762">
                <a:moveTo>
                  <a:pt x="4324350" y="762762"/>
                </a:moveTo>
                <a:cubicBezTo>
                  <a:pt x="4050506" y="491299"/>
                  <a:pt x="3776662" y="219837"/>
                  <a:pt x="3400425" y="96012"/>
                </a:cubicBezTo>
                <a:cubicBezTo>
                  <a:pt x="3024188" y="-27813"/>
                  <a:pt x="2479675" y="-5588"/>
                  <a:pt x="2066925" y="19812"/>
                </a:cubicBezTo>
                <a:cubicBezTo>
                  <a:pt x="1654175" y="45212"/>
                  <a:pt x="1268413" y="142049"/>
                  <a:pt x="923925" y="248412"/>
                </a:cubicBezTo>
                <a:cubicBezTo>
                  <a:pt x="579437" y="354775"/>
                  <a:pt x="289718" y="506381"/>
                  <a:pt x="0" y="657987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81702" y="4375938"/>
            <a:ext cx="552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Q</a:t>
            </a:r>
            <a:r>
              <a:rPr lang="en-US" altLang="zh-CN" b="1" dirty="0" smtClean="0">
                <a:solidFill>
                  <a:prstClr val="black"/>
                </a:solidFill>
              </a:rPr>
              <a:t>uestion</a:t>
            </a:r>
            <a:r>
              <a:rPr lang="en-US" altLang="zh-CN" dirty="0" smtClean="0">
                <a:solidFill>
                  <a:prstClr val="black"/>
                </a:solidFill>
              </a:rPr>
              <a:t>:  which particle needs I to calculate force on it?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079651" y="4375938"/>
            <a:ext cx="1368152" cy="3395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6" name="直接箭头连接符 15"/>
          <p:cNvCxnSpPr>
            <a:stCxn id="14" idx="0"/>
          </p:cNvCxnSpPr>
          <p:nvPr/>
        </p:nvCxnSpPr>
        <p:spPr>
          <a:xfrm flipH="1" flipV="1">
            <a:off x="323528" y="1971675"/>
            <a:ext cx="3440199" cy="24042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4" idx="0"/>
          </p:cNvCxnSpPr>
          <p:nvPr/>
        </p:nvCxnSpPr>
        <p:spPr>
          <a:xfrm flipH="1" flipV="1">
            <a:off x="1547664" y="1971675"/>
            <a:ext cx="2216063" cy="24042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1975" y="4946709"/>
            <a:ext cx="694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4. How to calculate the force? There are so many particles acting on it!!!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0008" y="5692606"/>
            <a:ext cx="348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5. Use a cut-off circle with radius R.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043608" y="1397714"/>
            <a:ext cx="850912" cy="87053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0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14" grpId="1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periodic boundary condi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92" y="0"/>
            <a:ext cx="396044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椭圆 16"/>
          <p:cNvSpPr/>
          <p:nvPr/>
        </p:nvSpPr>
        <p:spPr>
          <a:xfrm>
            <a:off x="1043608" y="1397714"/>
            <a:ext cx="850912" cy="87053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1960" y="188640"/>
            <a:ext cx="4682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</a:rPr>
              <a:t>A trick</a:t>
            </a:r>
            <a:r>
              <a:rPr lang="en-US" altLang="zh-CN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By carefully choosing the radius R,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only one image particle locates within the circle.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3608" y="1845903"/>
            <a:ext cx="306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in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1863" y="1822285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out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01863" y="650304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out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4716" y="650303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out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1960" y="1452953"/>
            <a:ext cx="4644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The particle within the circle </a:t>
            </a:r>
          </a:p>
          <a:p>
            <a:r>
              <a:rPr lang="en-US" dirty="0">
                <a:solidFill>
                  <a:prstClr val="black"/>
                </a:solidFill>
              </a:rPr>
              <a:t>i</a:t>
            </a:r>
            <a:r>
              <a:rPr lang="en-US" dirty="0" smtClean="0">
                <a:solidFill>
                  <a:prstClr val="black"/>
                </a:solidFill>
              </a:rPr>
              <a:t>s not necessarily the one in the simulation box.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40510" y="2492896"/>
            <a:ext cx="448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consider only the closest and neglect the rest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0510" y="3215759"/>
            <a:ext cx="245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Criterion for choosing R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290539" y="4077072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606141" y="4077072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266500" y="4365104"/>
            <a:ext cx="133964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783073" y="407439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467382" y="3775774"/>
                <a:ext cx="96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2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&lt;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382" y="3775774"/>
                <a:ext cx="96173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73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24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1960" y="116632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6. The </a:t>
            </a:r>
            <a:r>
              <a:rPr lang="en-US" dirty="0">
                <a:solidFill>
                  <a:prstClr val="black"/>
                </a:solidFill>
              </a:rPr>
              <a:t>surface effects are thus </a:t>
            </a:r>
            <a:r>
              <a:rPr lang="en-US" dirty="0" smtClean="0">
                <a:solidFill>
                  <a:prstClr val="black"/>
                </a:solidFill>
              </a:rPr>
              <a:t>virtually eliminated 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 (because the system is essentially infinite)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" name="Picture 2" descr="Image result for periodic boundary condi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1" y="116632"/>
            <a:ext cx="396044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55976" y="1196752"/>
            <a:ext cx="40695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7. What really amazing is that: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 </a:t>
            </a:r>
            <a:r>
              <a:rPr lang="en-US" altLang="zh-CN" dirty="0" smtClean="0">
                <a:solidFill>
                  <a:prstClr val="black"/>
                </a:solidFill>
              </a:rPr>
              <a:t>Although the system is infinite,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 one needs only to calculate N particles.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 Others just copy.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53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fullsi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-7243"/>
            <a:ext cx="55197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20166" y="548680"/>
            <a:ext cx="5105400" cy="24384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400" b="1" dirty="0" smtClean="0">
                <a:solidFill>
                  <a:schemeClr val="bg1"/>
                </a:solidFill>
              </a:rPr>
              <a:t>Molecular </a:t>
            </a:r>
            <a:r>
              <a:rPr lang="en-US" altLang="en-US" sz="2400" b="1" dirty="0" smtClean="0">
                <a:solidFill>
                  <a:schemeClr val="bg1"/>
                </a:solidFill>
              </a:rPr>
              <a:t>Dynamics Simulation</a:t>
            </a:r>
            <a:br>
              <a:rPr lang="en-US" altLang="en-US" sz="2400" b="1" dirty="0" smtClean="0">
                <a:solidFill>
                  <a:schemeClr val="bg1"/>
                </a:solidFill>
              </a:rPr>
            </a:br>
            <a:r>
              <a:rPr lang="en-US" altLang="en-US" sz="2400" b="1" dirty="0">
                <a:solidFill>
                  <a:schemeClr val="bg1"/>
                </a:solidFill>
              </a:rPr>
              <a:t/>
            </a:r>
            <a:br>
              <a:rPr lang="en-US" altLang="en-US" sz="2400" b="1" dirty="0">
                <a:solidFill>
                  <a:schemeClr val="bg1"/>
                </a:solidFill>
              </a:rPr>
            </a:br>
            <a:r>
              <a:rPr lang="en-US" altLang="zh-CN" b="1" dirty="0" smtClean="0">
                <a:solidFill>
                  <a:schemeClr val="bg1"/>
                </a:solidFill>
              </a:rPr>
              <a:t>Software</a:t>
            </a:r>
            <a:r>
              <a:rPr lang="en-US" altLang="en-US" sz="2400" dirty="0" smtClean="0">
                <a:solidFill>
                  <a:schemeClr val="bg1"/>
                </a:solidFill>
              </a:rPr>
              <a:t/>
            </a:r>
            <a:br>
              <a:rPr lang="en-US" altLang="en-US" sz="2400" dirty="0" smtClean="0">
                <a:solidFill>
                  <a:schemeClr val="bg1"/>
                </a:solidFill>
              </a:rPr>
            </a:br>
            <a:endParaRPr lang="en-US" altLang="en-US" sz="2400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0331" y="634511"/>
            <a:ext cx="2271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/>
              <a:t>Illustration</a:t>
            </a:r>
            <a:endParaRPr lang="zh-CN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23020" y="3645024"/>
            <a:ext cx="2248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/>
              <a:t>Simulation</a:t>
            </a:r>
            <a:endParaRPr lang="zh-CN" altLang="en-US" sz="3600" b="1" dirty="0"/>
          </a:p>
        </p:txBody>
      </p:sp>
      <p:pic>
        <p:nvPicPr>
          <p:cNvPr id="1026" name="Picture 2" descr="Image result for vm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523" y="1533738"/>
            <a:ext cx="1465665" cy="148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56795" y="1821773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/>
              <a:t>…</a:t>
            </a:r>
            <a:endParaRPr lang="zh-CN" altLang="en-US" sz="4400" dirty="0"/>
          </a:p>
        </p:txBody>
      </p:sp>
      <p:sp>
        <p:nvSpPr>
          <p:cNvPr id="7" name="AutoShape 4" descr="Image result for nam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4725144"/>
            <a:ext cx="2184890" cy="17479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725144"/>
            <a:ext cx="2242239" cy="168167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35" y="5039143"/>
            <a:ext cx="2699792" cy="14628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48264" y="4511399"/>
            <a:ext cx="1611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66FF"/>
                </a:solidFill>
              </a:rPr>
              <a:t>AMBER</a:t>
            </a:r>
            <a:endParaRPr lang="zh-CN" altLang="en-US" sz="3600" b="1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22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611661" cy="455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79512" y="948695"/>
            <a:ext cx="4204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http://www.ks.uiuc.edu/Research/namd/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04" y="116632"/>
            <a:ext cx="343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</a:rPr>
              <a:t>MD Simulation Software</a:t>
            </a:r>
            <a:endParaRPr lang="en-US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3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943554" cy="4718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07504" y="620688"/>
            <a:ext cx="2614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http://www.gromacs.org/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82" y="13652"/>
            <a:ext cx="343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</a:rPr>
              <a:t>MD Simulation Software</a:t>
            </a:r>
            <a:endParaRPr lang="en-US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99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719" y="13652"/>
            <a:ext cx="343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</a:rPr>
              <a:t>MD Simulation Software: </a:t>
            </a:r>
            <a:endParaRPr lang="en-US" sz="2400" b="1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53" y="2060848"/>
            <a:ext cx="8247609" cy="4479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99853" y="1628800"/>
            <a:ext cx="219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http://ambermd.org/</a:t>
            </a:r>
          </a:p>
        </p:txBody>
      </p:sp>
      <p:sp>
        <p:nvSpPr>
          <p:cNvPr id="4" name="矩形 3"/>
          <p:cNvSpPr/>
          <p:nvPr/>
        </p:nvSpPr>
        <p:spPr>
          <a:xfrm>
            <a:off x="1835696" y="630371"/>
            <a:ext cx="5976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AMBER</a:t>
            </a:r>
            <a:r>
              <a:rPr lang="en-US" dirty="0" smtClean="0">
                <a:solidFill>
                  <a:prstClr val="black"/>
                </a:solidFill>
              </a:rPr>
              <a:t>:      </a:t>
            </a:r>
            <a:r>
              <a:rPr lang="en-US" u="sng" dirty="0" smtClean="0">
                <a:solidFill>
                  <a:prstClr val="black"/>
                </a:solidFill>
              </a:rPr>
              <a:t>A</a:t>
            </a:r>
            <a:r>
              <a:rPr lang="en-US" dirty="0" smtClean="0">
                <a:solidFill>
                  <a:prstClr val="black"/>
                </a:solidFill>
              </a:rPr>
              <a:t>ssisted </a:t>
            </a:r>
            <a:r>
              <a:rPr lang="en-US" u="sng" dirty="0">
                <a:solidFill>
                  <a:prstClr val="black"/>
                </a:solidFill>
              </a:rPr>
              <a:t>M</a:t>
            </a:r>
            <a:r>
              <a:rPr lang="en-US" dirty="0">
                <a:solidFill>
                  <a:prstClr val="black"/>
                </a:solidFill>
              </a:rPr>
              <a:t>odel </a:t>
            </a:r>
            <a:r>
              <a:rPr lang="en-US" u="sng" dirty="0">
                <a:solidFill>
                  <a:prstClr val="black"/>
                </a:solidFill>
              </a:rPr>
              <a:t>B</a:t>
            </a:r>
            <a:r>
              <a:rPr lang="en-US" dirty="0">
                <a:solidFill>
                  <a:prstClr val="black"/>
                </a:solidFill>
              </a:rPr>
              <a:t>uilding and </a:t>
            </a:r>
            <a:r>
              <a:rPr lang="en-US" u="sng" dirty="0">
                <a:solidFill>
                  <a:prstClr val="black"/>
                </a:solidFill>
              </a:rPr>
              <a:t>E</a:t>
            </a:r>
            <a:r>
              <a:rPr lang="en-US" dirty="0">
                <a:solidFill>
                  <a:prstClr val="black"/>
                </a:solidFill>
              </a:rPr>
              <a:t>nergy </a:t>
            </a:r>
            <a:r>
              <a:rPr lang="en-US" u="sng" dirty="0">
                <a:solidFill>
                  <a:prstClr val="black"/>
                </a:solidFill>
              </a:rPr>
              <a:t>R</a:t>
            </a:r>
            <a:r>
              <a:rPr lang="en-US" dirty="0">
                <a:solidFill>
                  <a:prstClr val="black"/>
                </a:solidFill>
              </a:rPr>
              <a:t>efinement</a:t>
            </a:r>
          </a:p>
        </p:txBody>
      </p:sp>
    </p:spTree>
    <p:extLst>
      <p:ext uri="{BB962C8B-B14F-4D97-AF65-F5344CB8AC3E}">
        <p14:creationId xmlns:p14="http://schemas.microsoft.com/office/powerpoint/2010/main" val="392639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680" y="584775"/>
            <a:ext cx="6381750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3467" y="0"/>
            <a:ext cx="1104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Steps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6531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tein Folding Simulation with AMBER Accelerated with GPU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16631"/>
            <a:ext cx="642842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prstClr val="black"/>
                </a:solidFill>
              </a:rPr>
              <a:t>Example 1</a:t>
            </a:r>
            <a:r>
              <a:rPr lang="zh-CN" altLang="en-US" dirty="0" smtClean="0">
                <a:solidFill>
                  <a:prstClr val="black"/>
                </a:solidFill>
              </a:rPr>
              <a:t>：</a:t>
            </a:r>
            <a:r>
              <a:rPr lang="en-US" dirty="0">
                <a:solidFill>
                  <a:prstClr val="black"/>
                </a:solidFill>
              </a:rPr>
              <a:t>build the following molecule in the </a:t>
            </a:r>
            <a:r>
              <a:rPr lang="en-US" dirty="0" smtClean="0">
                <a:solidFill>
                  <a:prstClr val="black"/>
                </a:solidFill>
              </a:rPr>
              <a:t>preparatory 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                              program </a:t>
            </a:r>
            <a:r>
              <a:rPr lang="en-US" dirty="0">
                <a:solidFill>
                  <a:prstClr val="black"/>
                </a:solidFill>
              </a:rPr>
              <a:t>called </a:t>
            </a:r>
            <a:r>
              <a:rPr lang="en-US" dirty="0" err="1">
                <a:solidFill>
                  <a:prstClr val="black"/>
                </a:solidFill>
              </a:rPr>
              <a:t>xLEaP</a:t>
            </a:r>
            <a:r>
              <a:rPr lang="en-US" dirty="0">
                <a:solidFill>
                  <a:prstClr val="black"/>
                </a:solidFill>
              </a:rPr>
              <a:t> for simulation in AMBER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124744"/>
            <a:ext cx="1934620" cy="106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67544" y="2348880"/>
            <a:ext cx="4306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1. </a:t>
            </a:r>
            <a:r>
              <a:rPr lang="en-US" dirty="0">
                <a:solidFill>
                  <a:prstClr val="black"/>
                </a:solidFill>
              </a:rPr>
              <a:t>Start </a:t>
            </a:r>
            <a:r>
              <a:rPr lang="en-US" dirty="0" err="1">
                <a:solidFill>
                  <a:prstClr val="black"/>
                </a:solidFill>
              </a:rPr>
              <a:t>xLEaP</a:t>
            </a:r>
            <a:r>
              <a:rPr lang="en-US" dirty="0">
                <a:solidFill>
                  <a:prstClr val="black"/>
                </a:solidFill>
              </a:rPr>
              <a:t> now with the </a:t>
            </a:r>
            <a:r>
              <a:rPr lang="en-US" b="1" dirty="0" err="1">
                <a:solidFill>
                  <a:prstClr val="black"/>
                </a:solidFill>
              </a:rPr>
              <a:t>xleap</a:t>
            </a:r>
            <a:r>
              <a:rPr lang="en-US" dirty="0">
                <a:solidFill>
                  <a:prstClr val="black"/>
                </a:solidFill>
              </a:rPr>
              <a:t> command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00350"/>
            <a:ext cx="18764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90" y="3211413"/>
            <a:ext cx="6159946" cy="360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045835" y="51571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Note that the "&gt;" indicates the command line in </a:t>
            </a:r>
            <a:r>
              <a:rPr lang="en-US" dirty="0" err="1">
                <a:solidFill>
                  <a:prstClr val="black"/>
                </a:solidFill>
              </a:rPr>
              <a:t>xLEaP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491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188640"/>
            <a:ext cx="2802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2.</a:t>
            </a:r>
            <a:r>
              <a:rPr lang="en-US" dirty="0">
                <a:solidFill>
                  <a:prstClr val="black"/>
                </a:solidFill>
              </a:rPr>
              <a:t> </a:t>
            </a:r>
            <a:r>
              <a:rPr lang="en-US" b="1" dirty="0">
                <a:solidFill>
                  <a:prstClr val="black"/>
                </a:solidFill>
              </a:rPr>
              <a:t>source</a:t>
            </a:r>
            <a:r>
              <a:rPr lang="en-US" dirty="0">
                <a:solidFill>
                  <a:prstClr val="black"/>
                </a:solidFill>
              </a:rPr>
              <a:t> (load) </a:t>
            </a:r>
            <a:r>
              <a:rPr lang="en-US" dirty="0" smtClean="0">
                <a:solidFill>
                  <a:prstClr val="black"/>
                </a:solidFill>
              </a:rPr>
              <a:t>a </a:t>
            </a:r>
            <a:r>
              <a:rPr lang="en-US" dirty="0">
                <a:solidFill>
                  <a:prstClr val="black"/>
                </a:solidFill>
              </a:rPr>
              <a:t>force field</a:t>
            </a:r>
          </a:p>
        </p:txBody>
      </p:sp>
      <p:sp>
        <p:nvSpPr>
          <p:cNvPr id="3" name="矩形 2"/>
          <p:cNvSpPr/>
          <p:nvPr/>
        </p:nvSpPr>
        <p:spPr>
          <a:xfrm>
            <a:off x="3411196" y="623198"/>
            <a:ext cx="31498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a </a:t>
            </a:r>
            <a:r>
              <a:rPr lang="en-US" sz="1400" b="1" dirty="0">
                <a:solidFill>
                  <a:prstClr val="black"/>
                </a:solidFill>
              </a:rPr>
              <a:t>set of parameter and equations for </a:t>
            </a:r>
            <a:endParaRPr lang="en-US" sz="1400" b="1" dirty="0" smtClean="0">
              <a:solidFill>
                <a:prstClr val="black"/>
              </a:solidFill>
            </a:endParaRPr>
          </a:p>
          <a:p>
            <a:r>
              <a:rPr lang="en-US" sz="1400" b="1" dirty="0" smtClean="0">
                <a:solidFill>
                  <a:prstClr val="black"/>
                </a:solidFill>
              </a:rPr>
              <a:t>use </a:t>
            </a:r>
            <a:r>
              <a:rPr lang="en-US" sz="1400" b="1" dirty="0">
                <a:solidFill>
                  <a:prstClr val="black"/>
                </a:solidFill>
              </a:rPr>
              <a:t>in molecular mechanics simulations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952489" y="534919"/>
            <a:ext cx="10081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960601" y="534919"/>
            <a:ext cx="441467" cy="1616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3428978" y="623198"/>
            <a:ext cx="3132023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45" y="1340768"/>
            <a:ext cx="7844274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1" y="3140968"/>
            <a:ext cx="49149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5861775" y="3697868"/>
            <a:ext cx="2094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prstClr val="black"/>
                </a:solidFill>
              </a:rPr>
              <a:t>Name of the force field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403068" y="3609589"/>
            <a:ext cx="10081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411180" y="3609589"/>
            <a:ext cx="441467" cy="1616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5879557" y="3697868"/>
            <a:ext cx="1860795" cy="3077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1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14" grpId="0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16632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3. </a:t>
            </a:r>
            <a:r>
              <a:rPr lang="en-US" dirty="0">
                <a:solidFill>
                  <a:prstClr val="black"/>
                </a:solidFill>
              </a:rPr>
              <a:t>Use </a:t>
            </a:r>
            <a:r>
              <a:rPr lang="en-US" b="1" dirty="0">
                <a:solidFill>
                  <a:prstClr val="black"/>
                </a:solidFill>
              </a:rPr>
              <a:t>sequence</a:t>
            </a:r>
            <a:r>
              <a:rPr lang="en-US" dirty="0">
                <a:solidFill>
                  <a:prstClr val="black"/>
                </a:solidFill>
              </a:rPr>
              <a:t> to create a new unit called </a:t>
            </a:r>
            <a:r>
              <a:rPr lang="en-US" b="1" dirty="0">
                <a:solidFill>
                  <a:prstClr val="black"/>
                </a:solidFill>
              </a:rPr>
              <a:t>foo</a:t>
            </a:r>
            <a:r>
              <a:rPr lang="en-US" dirty="0">
                <a:solidFill>
                  <a:prstClr val="black"/>
                </a:solidFill>
              </a:rPr>
              <a:t> out of the </a:t>
            </a:r>
            <a:r>
              <a:rPr lang="en-US" b="1" dirty="0">
                <a:solidFill>
                  <a:prstClr val="black"/>
                </a:solidFill>
              </a:rPr>
              <a:t>ACE</a:t>
            </a:r>
            <a:r>
              <a:rPr lang="en-US" dirty="0">
                <a:solidFill>
                  <a:prstClr val="black"/>
                </a:solidFill>
              </a:rPr>
              <a:t>, </a:t>
            </a:r>
            <a:r>
              <a:rPr lang="en-US" b="1" dirty="0">
                <a:solidFill>
                  <a:prstClr val="black"/>
                </a:solidFill>
              </a:rPr>
              <a:t>ALA</a:t>
            </a:r>
            <a:r>
              <a:rPr lang="en-US" dirty="0">
                <a:solidFill>
                  <a:prstClr val="black"/>
                </a:solidFill>
              </a:rPr>
              <a:t>, and </a:t>
            </a:r>
            <a:r>
              <a:rPr lang="en-US" b="1" dirty="0">
                <a:solidFill>
                  <a:prstClr val="black"/>
                </a:solidFill>
              </a:rPr>
              <a:t>NME</a:t>
            </a:r>
            <a:r>
              <a:rPr lang="en-US" dirty="0">
                <a:solidFill>
                  <a:prstClr val="black"/>
                </a:solidFill>
              </a:rPr>
              <a:t> units.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54959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144438" y="2060848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4. Use </a:t>
            </a:r>
            <a:r>
              <a:rPr lang="en-US" dirty="0">
                <a:solidFill>
                  <a:prstClr val="black"/>
                </a:solidFill>
              </a:rPr>
              <a:t>the </a:t>
            </a:r>
            <a:r>
              <a:rPr lang="en-US" b="1" dirty="0">
                <a:solidFill>
                  <a:prstClr val="black"/>
                </a:solidFill>
              </a:rPr>
              <a:t>edit</a:t>
            </a:r>
            <a:r>
              <a:rPr lang="en-US" dirty="0">
                <a:solidFill>
                  <a:prstClr val="black"/>
                </a:solidFill>
              </a:rPr>
              <a:t> command to view the structure.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30180"/>
            <a:ext cx="21526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70" y="2492896"/>
            <a:ext cx="3838191" cy="421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427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16632"/>
            <a:ext cx="5742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5. </a:t>
            </a:r>
            <a:r>
              <a:rPr lang="en-US" altLang="zh-CN" dirty="0">
                <a:solidFill>
                  <a:prstClr val="black"/>
                </a:solidFill>
              </a:rPr>
              <a:t>Solvate the system with the </a:t>
            </a:r>
            <a:r>
              <a:rPr lang="en-US" altLang="zh-CN" b="1" dirty="0" err="1">
                <a:solidFill>
                  <a:prstClr val="black"/>
                </a:solidFill>
              </a:rPr>
              <a:t>solvatebox</a:t>
            </a:r>
            <a:r>
              <a:rPr lang="en-US" altLang="zh-CN" dirty="0">
                <a:solidFill>
                  <a:prstClr val="black"/>
                </a:solidFill>
              </a:rPr>
              <a:t> command.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4290"/>
            <a:ext cx="42767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746113" y="1805688"/>
            <a:ext cx="5328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Solvate </a:t>
            </a:r>
            <a:r>
              <a:rPr lang="en-US" altLang="zh-CN" dirty="0">
                <a:solidFill>
                  <a:prstClr val="black"/>
                </a:solidFill>
              </a:rPr>
              <a:t>the </a:t>
            </a:r>
            <a:r>
              <a:rPr lang="en-US" altLang="zh-CN" dirty="0" smtClean="0">
                <a:solidFill>
                  <a:prstClr val="black"/>
                </a:solidFill>
              </a:rPr>
              <a:t>molecule by adding </a:t>
            </a:r>
            <a:r>
              <a:rPr lang="en-US" altLang="zh-CN" dirty="0">
                <a:solidFill>
                  <a:prstClr val="black"/>
                </a:solidFill>
              </a:rPr>
              <a:t> TIP3P water molecules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5344" y="2529484"/>
            <a:ext cx="5904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</a:rPr>
              <a:t>TIP3PBOX</a:t>
            </a:r>
            <a:r>
              <a:rPr lang="en-US" altLang="zh-CN" dirty="0">
                <a:solidFill>
                  <a:prstClr val="black"/>
                </a:solidFill>
              </a:rPr>
              <a:t> specifies the type of water box to solvate with. 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5344" y="3111124"/>
            <a:ext cx="57271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b="1" dirty="0">
                <a:solidFill>
                  <a:prstClr val="black"/>
                </a:solidFill>
              </a:rPr>
              <a:t>10.0</a:t>
            </a:r>
            <a:r>
              <a:rPr lang="en-US" altLang="zh-CN" dirty="0">
                <a:solidFill>
                  <a:prstClr val="black"/>
                </a:solidFill>
              </a:rPr>
              <a:t> indicates that the molecule should have a buffer of at least 10 Angstroms between alanine dipeptide and the periodic box wall.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005" y="2779634"/>
            <a:ext cx="160972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849324" y="4332804"/>
            <a:ext cx="3850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MD simulation is performed under PBC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69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16632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6. Use </a:t>
            </a:r>
            <a:r>
              <a:rPr lang="en-US" altLang="zh-CN" dirty="0">
                <a:solidFill>
                  <a:prstClr val="black"/>
                </a:solidFill>
              </a:rPr>
              <a:t>the </a:t>
            </a:r>
            <a:r>
              <a:rPr lang="en-US" altLang="zh-CN" b="1" dirty="0" err="1">
                <a:solidFill>
                  <a:prstClr val="black"/>
                </a:solidFill>
              </a:rPr>
              <a:t>saveamberparm</a:t>
            </a:r>
            <a:r>
              <a:rPr lang="en-US" altLang="zh-CN" dirty="0">
                <a:solidFill>
                  <a:prstClr val="black"/>
                </a:solidFill>
              </a:rPr>
              <a:t> </a:t>
            </a:r>
            <a:r>
              <a:rPr lang="en-US" altLang="zh-CN" dirty="0" smtClean="0">
                <a:solidFill>
                  <a:prstClr val="black"/>
                </a:solidFill>
              </a:rPr>
              <a:t>command to save </a:t>
            </a:r>
            <a:r>
              <a:rPr lang="en-US" altLang="zh-CN" dirty="0">
                <a:solidFill>
                  <a:prstClr val="black"/>
                </a:solidFill>
              </a:rPr>
              <a:t>the </a:t>
            </a:r>
            <a:r>
              <a:rPr lang="en-US" altLang="zh-CN" dirty="0" err="1">
                <a:solidFill>
                  <a:srgbClr val="FF0000"/>
                </a:solidFill>
              </a:rPr>
              <a:t>prmtop</a:t>
            </a:r>
            <a:r>
              <a:rPr lang="en-US" altLang="zh-CN" dirty="0">
                <a:solidFill>
                  <a:prstClr val="black"/>
                </a:solidFill>
              </a:rPr>
              <a:t> and </a:t>
            </a:r>
            <a:r>
              <a:rPr lang="en-US" altLang="zh-CN" dirty="0" err="1">
                <a:solidFill>
                  <a:srgbClr val="0000FF"/>
                </a:solidFill>
              </a:rPr>
              <a:t>inpcrd</a:t>
            </a:r>
            <a:r>
              <a:rPr lang="en-US" altLang="zh-CN" dirty="0">
                <a:solidFill>
                  <a:prstClr val="black"/>
                </a:solidFill>
              </a:rPr>
              <a:t> file 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20688"/>
            <a:ext cx="5057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39551" y="1008714"/>
            <a:ext cx="337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rgbClr val="FF0000"/>
                </a:solidFill>
              </a:rPr>
              <a:t>Prmtop</a:t>
            </a:r>
            <a:r>
              <a:rPr lang="en-US" altLang="zh-CN" b="1" dirty="0" smtClean="0">
                <a:solidFill>
                  <a:prstClr val="black"/>
                </a:solidFill>
              </a:rPr>
              <a:t>:  </a:t>
            </a:r>
            <a:r>
              <a:rPr lang="en-US" altLang="zh-CN" dirty="0" smtClean="0">
                <a:solidFill>
                  <a:prstClr val="black"/>
                </a:solidFill>
              </a:rPr>
              <a:t>parameter/topology </a:t>
            </a:r>
            <a:r>
              <a:rPr lang="en-US" altLang="zh-CN" dirty="0">
                <a:solidFill>
                  <a:prstClr val="black"/>
                </a:solidFill>
              </a:rPr>
              <a:t>file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4868632" cy="5006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03648" y="6178607"/>
            <a:ext cx="963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prstClr val="black"/>
                </a:solidFill>
              </a:rPr>
              <a:t>……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51520" y="2420888"/>
            <a:ext cx="7200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971600" y="1700808"/>
            <a:ext cx="4392488" cy="7200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897" y="1193380"/>
            <a:ext cx="2664296" cy="225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769" y="4437112"/>
            <a:ext cx="3510201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接连接符 11"/>
          <p:cNvCxnSpPr/>
          <p:nvPr/>
        </p:nvCxnSpPr>
        <p:spPr>
          <a:xfrm>
            <a:off x="251520" y="3274318"/>
            <a:ext cx="72008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971600" y="3274318"/>
            <a:ext cx="4392488" cy="1342814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90549" y="2745396"/>
            <a:ext cx="3434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FF0000"/>
                </a:solidFill>
              </a:rPr>
              <a:t>You need not to </a:t>
            </a:r>
          </a:p>
          <a:p>
            <a:r>
              <a:rPr lang="en-US" altLang="zh-CN" sz="3600" dirty="0" smtClean="0">
                <a:solidFill>
                  <a:srgbClr val="FF0000"/>
                </a:solidFill>
              </a:rPr>
              <a:t>know details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1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188640"/>
            <a:ext cx="3028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rgbClr val="0000FF"/>
                </a:solidFill>
              </a:rPr>
              <a:t>Inpcrd</a:t>
            </a:r>
            <a:r>
              <a:rPr lang="en-US" altLang="zh-CN" b="1" dirty="0" smtClean="0">
                <a:solidFill>
                  <a:prstClr val="black"/>
                </a:solidFill>
              </a:rPr>
              <a:t>:  </a:t>
            </a:r>
            <a:r>
              <a:rPr lang="en-US" altLang="zh-CN" dirty="0" smtClean="0">
                <a:solidFill>
                  <a:prstClr val="black"/>
                </a:solidFill>
              </a:rPr>
              <a:t>coordinate/restart </a:t>
            </a:r>
            <a:r>
              <a:rPr lang="en-US" altLang="zh-CN" dirty="0">
                <a:solidFill>
                  <a:prstClr val="black"/>
                </a:solidFill>
              </a:rPr>
              <a:t>file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6053008" cy="542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99792" y="5877272"/>
            <a:ext cx="963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prstClr val="black"/>
                </a:solidFill>
              </a:rPr>
              <a:t>……</a:t>
            </a:r>
            <a:endParaRPr lang="zh-CN" altLang="en-US" sz="4400" dirty="0">
              <a:solidFill>
                <a:prstClr val="black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83568" y="1340768"/>
            <a:ext cx="266829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3342175" y="836712"/>
            <a:ext cx="285864" cy="50405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51858" y="508030"/>
            <a:ext cx="875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</a:rPr>
              <a:t>Atom 1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628039" y="1357561"/>
            <a:ext cx="266829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6292721" y="853505"/>
            <a:ext cx="285864" cy="50405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26897" y="508030"/>
            <a:ext cx="875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</a:rPr>
              <a:t>Atom 2</a:t>
            </a:r>
            <a:endParaRPr lang="zh-CN" alt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74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188640"/>
            <a:ext cx="2516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6. </a:t>
            </a:r>
            <a:r>
              <a:rPr lang="en-US" altLang="zh-CN" dirty="0">
                <a:solidFill>
                  <a:prstClr val="black"/>
                </a:solidFill>
              </a:rPr>
              <a:t>To quit </a:t>
            </a:r>
            <a:r>
              <a:rPr lang="en-US" altLang="zh-CN" dirty="0" err="1">
                <a:solidFill>
                  <a:prstClr val="black"/>
                </a:solidFill>
              </a:rPr>
              <a:t>xLEaP</a:t>
            </a:r>
            <a:r>
              <a:rPr lang="en-US" altLang="zh-CN" dirty="0">
                <a:solidFill>
                  <a:prstClr val="black"/>
                </a:solidFill>
              </a:rPr>
              <a:t> use </a:t>
            </a:r>
            <a:r>
              <a:rPr lang="en-US" altLang="zh-CN" b="1" dirty="0">
                <a:solidFill>
                  <a:prstClr val="black"/>
                </a:solidFill>
              </a:rPr>
              <a:t>quit.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12493"/>
            <a:ext cx="16002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7584" y="1328986"/>
            <a:ext cx="66351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smtClean="0">
                <a:solidFill>
                  <a:prstClr val="black"/>
                </a:solidFill>
              </a:rPr>
              <a:t>All the above steps are just for preparation </a:t>
            </a:r>
          </a:p>
          <a:p>
            <a:r>
              <a:rPr lang="en-US" altLang="zh-CN" sz="2800" b="1" smtClean="0">
                <a:solidFill>
                  <a:prstClr val="black"/>
                </a:solidFill>
              </a:rPr>
              <a:t>Now let’s get into the real meat.</a:t>
            </a:r>
            <a:endParaRPr lang="zh-CN" altLang="en-US" sz="2800" b="1" dirty="0">
              <a:solidFill>
                <a:prstClr val="black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6754" y="2564904"/>
            <a:ext cx="90657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>
                <a:solidFill>
                  <a:prstClr val="black"/>
                </a:solidFill>
              </a:rPr>
              <a:t>Minimization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2.   Heating </a:t>
            </a:r>
            <a:r>
              <a:rPr lang="en-US" altLang="zh-CN" dirty="0">
                <a:solidFill>
                  <a:prstClr val="black"/>
                </a:solidFill>
              </a:rPr>
              <a:t>with constant volume and temperature (NVT) for 20ps from 0K to </a:t>
            </a:r>
            <a:r>
              <a:rPr lang="en-US" altLang="zh-CN" dirty="0" smtClean="0">
                <a:solidFill>
                  <a:prstClr val="black"/>
                </a:solidFill>
              </a:rPr>
              <a:t>300K</a:t>
            </a:r>
          </a:p>
          <a:p>
            <a:endParaRPr lang="en-US" altLang="zh-CN" dirty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3.    Production </a:t>
            </a:r>
            <a:r>
              <a:rPr lang="en-US" altLang="zh-CN" dirty="0">
                <a:solidFill>
                  <a:prstClr val="black"/>
                </a:solidFill>
              </a:rPr>
              <a:t>MD with constant pressure and temperature (NPT) at 300K and 1atm for 60ps</a:t>
            </a:r>
          </a:p>
        </p:txBody>
      </p:sp>
    </p:spTree>
    <p:extLst>
      <p:ext uri="{BB962C8B-B14F-4D97-AF65-F5344CB8AC3E}">
        <p14:creationId xmlns:p14="http://schemas.microsoft.com/office/powerpoint/2010/main" val="15557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md simul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93303"/>
            <a:ext cx="596593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md simu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99" y="1610442"/>
            <a:ext cx="2631841" cy="275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73939"/>
            <a:ext cx="3379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Basic Computation</a:t>
            </a:r>
            <a:endParaRPr lang="zh-CN" altLang="en-US" sz="3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8628459" cy="978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620" y="2060848"/>
            <a:ext cx="56102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41137"/>
            <a:ext cx="8845015" cy="701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48584"/>
            <a:ext cx="8593818" cy="2182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06738" y="6234340"/>
            <a:ext cx="444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In some context, we use         instead of         .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788024" y="623708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𝒒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6237080"/>
                <a:ext cx="377026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28184" y="6223020"/>
                <a:ext cx="360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𝒓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6223020"/>
                <a:ext cx="360996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33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79348"/>
            <a:ext cx="657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The fundamental reason is that the system is a Hamiltonian system</a:t>
            </a:r>
            <a:endParaRPr lang="zh-CN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8622767" cy="435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23779" y="5733256"/>
                <a:ext cx="1306062" cy="665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𝒒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779" y="5733256"/>
                <a:ext cx="1306062" cy="6656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65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15" y="188640"/>
            <a:ext cx="8535888" cy="121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95736" y="1628800"/>
                <a:ext cx="1306062" cy="665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𝒒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1628800"/>
                <a:ext cx="1306062" cy="6656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49484" y="2564903"/>
                <a:ext cx="1823704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𝒑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𝑚</m:t>
                      </m:r>
                      <m:r>
                        <a:rPr lang="en-US" altLang="zh-CN" b="1" i="1" smtClean="0">
                          <a:latin typeface="Cambria Math"/>
                        </a:rPr>
                        <m:t>𝒗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𝑚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𝒒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484" y="2564903"/>
                <a:ext cx="1823704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66996" y="3501008"/>
                <a:ext cx="1646476" cy="694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𝑚</m:t>
                      </m:r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𝒒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𝒒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96" y="3501008"/>
                <a:ext cx="1646476" cy="69487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00008" y="4381731"/>
                <a:ext cx="1180451" cy="66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𝑭</m:t>
                      </m:r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𝒒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008" y="4381731"/>
                <a:ext cx="1180451" cy="6657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00008" y="5277941"/>
                <a:ext cx="1315680" cy="66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008" y="5277941"/>
                <a:ext cx="1315680" cy="66576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03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332656"/>
            <a:ext cx="8728847" cy="390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99792" y="4365104"/>
                <a:ext cx="3290709" cy="770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/>
                        </a:rPr>
                        <m:t>θ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𝑐𝑜𝑠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/>
                            </a:rPr>
                            <m:t>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4365104"/>
                <a:ext cx="3290709" cy="7702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02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16632"/>
            <a:ext cx="1089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Example</a:t>
            </a:r>
            <a:endParaRPr lang="en-US" sz="2000" b="1" dirty="0"/>
          </a:p>
        </p:txBody>
      </p:sp>
      <p:cxnSp>
        <p:nvCxnSpPr>
          <p:cNvPr id="4" name="直接箭头连接符 3"/>
          <p:cNvCxnSpPr/>
          <p:nvPr/>
        </p:nvCxnSpPr>
        <p:spPr>
          <a:xfrm>
            <a:off x="375475" y="1380090"/>
            <a:ext cx="30525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19338" y="971701"/>
            <a:ext cx="3360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Given that the potential between </a:t>
            </a:r>
          </a:p>
          <a:p>
            <a:r>
              <a:rPr lang="en-US" dirty="0" smtClean="0"/>
              <a:t>the two neutral atoms are: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95402" y="1737813"/>
                <a:ext cx="2516010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𝑉</m:t>
                      </m:r>
                      <m:r>
                        <a:rPr lang="en-US" b="0" i="1" smtClean="0">
                          <a:latin typeface="Cambria Math"/>
                        </a:rPr>
                        <m:t>=4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</a:rPr>
                        <m:t>ε</m:t>
                      </m:r>
                      <m:d>
                        <m:dPr>
                          <m:begChr m:val="["/>
                          <m:endChr m:val="]"/>
                          <m:ctrlPr>
                            <a:rPr lang="el-GR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/>
                                        </a:rPr>
                                        <m:t>σ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/>
                                        </a:rPr>
                                        <m:t>σ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402" y="1737813"/>
                <a:ext cx="2516010" cy="7087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626859" y="4657634"/>
            <a:ext cx="455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force acting on the yellow atom ?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303251" y="101075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Image result for Lennard-Jones potent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2" y="1899518"/>
            <a:ext cx="3214269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643723" y="5896669"/>
                <a:ext cx="3522118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48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</a:rPr>
                            <m:t>ε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/>
                                        </a:rPr>
                                        <m:t>σ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/>
                                        </a:rPr>
                                        <m:t>σ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723" y="5896669"/>
                <a:ext cx="3522118" cy="7087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/>
          <p:cNvSpPr/>
          <p:nvPr/>
        </p:nvSpPr>
        <p:spPr>
          <a:xfrm>
            <a:off x="69626" y="1018108"/>
            <a:ext cx="738898" cy="71380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椭圆 37"/>
          <p:cNvSpPr/>
          <p:nvPr/>
        </p:nvSpPr>
        <p:spPr>
          <a:xfrm>
            <a:off x="2373962" y="975556"/>
            <a:ext cx="738898" cy="7138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TextBox 2047"/>
          <p:cNvSpPr txBox="1"/>
          <p:nvPr/>
        </p:nvSpPr>
        <p:spPr>
          <a:xfrm>
            <a:off x="4613170" y="3108720"/>
            <a:ext cx="27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What is V when r = infinity?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613170" y="3647140"/>
            <a:ext cx="229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What is V when r = </a:t>
            </a:r>
            <a:r>
              <a:rPr lang="el-GR" altLang="zh-CN" dirty="0" smtClean="0"/>
              <a:t>σ</a:t>
            </a:r>
            <a:r>
              <a:rPr lang="en-US" altLang="zh-CN" dirty="0" smtClean="0"/>
              <a:t> ?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616376" y="4171530"/>
            <a:ext cx="22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What is V when r = </a:t>
            </a:r>
            <a:r>
              <a:rPr lang="en-US" altLang="zh-CN" dirty="0"/>
              <a:t>0</a:t>
            </a:r>
            <a:r>
              <a:rPr lang="en-US" altLang="zh-CN" dirty="0" smtClean="0"/>
              <a:t> 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42740" y="2692281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Quiz</a:t>
            </a:r>
            <a:endParaRPr lang="zh-CN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577685" y="6066363"/>
            <a:ext cx="90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Answer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92240" y="606636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0          0         </a:t>
            </a:r>
            <a:r>
              <a:rPr lang="en-US" altLang="zh-CN" dirty="0" smtClean="0">
                <a:latin typeface="Times New Roman"/>
                <a:cs typeface="Times New Roman"/>
              </a:rPr>
              <a:t>∞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41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/>
      <p:bldP spid="2048" grpId="0"/>
      <p:bldP spid="40" grpId="0"/>
      <p:bldP spid="41" grpId="0"/>
      <p:bldP spid="3" grpId="0"/>
      <p:bldP spid="20" grpId="0"/>
      <p:bldP spid="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0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8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19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20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2501</TotalTime>
  <Words>1268</Words>
  <Application>Microsoft Office PowerPoint</Application>
  <PresentationFormat>全屏显示(4:3)</PresentationFormat>
  <Paragraphs>199</Paragraphs>
  <Slides>37</Slides>
  <Notes>4</Notes>
  <HiddenSlides>0</HiddenSlides>
  <MMClips>2</MMClips>
  <ScaleCrop>false</ScaleCrop>
  <HeadingPairs>
    <vt:vector size="4" baseType="variant">
      <vt:variant>
        <vt:lpstr>主题</vt:lpstr>
      </vt:variant>
      <vt:variant>
        <vt:i4>22</vt:i4>
      </vt:variant>
      <vt:variant>
        <vt:lpstr>幻灯片标题</vt:lpstr>
      </vt:variant>
      <vt:variant>
        <vt:i4>37</vt:i4>
      </vt:variant>
    </vt:vector>
  </HeadingPairs>
  <TitlesOfParts>
    <vt:vector size="59" baseType="lpstr">
      <vt:lpstr>Office 主题​​</vt:lpstr>
      <vt:lpstr>Default Design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12_Office 主题​​</vt:lpstr>
      <vt:lpstr>13_Office 主题​​</vt:lpstr>
      <vt:lpstr>14_Office 主题​​</vt:lpstr>
      <vt:lpstr>15_Office 主题​​</vt:lpstr>
      <vt:lpstr>16_Office 主题​​</vt:lpstr>
      <vt:lpstr>17_Office 主题​​</vt:lpstr>
      <vt:lpstr>18_Office 主题​​</vt:lpstr>
      <vt:lpstr>19_Office 主题​​</vt:lpstr>
      <vt:lpstr>20_Office 主题​​</vt:lpstr>
      <vt:lpstr>PowerPoint 演示文稿</vt:lpstr>
      <vt:lpstr>Molecular  Dynamics  Simulation (a brief introduction)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Molecular  Dynamics  Simulation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Molecular Dynamics Simulation  Software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GW</dc:creator>
  <cp:lastModifiedBy>GW</cp:lastModifiedBy>
  <cp:revision>351</cp:revision>
  <dcterms:created xsi:type="dcterms:W3CDTF">2016-09-25T01:57:18Z</dcterms:created>
  <dcterms:modified xsi:type="dcterms:W3CDTF">2018-09-17T14:27:24Z</dcterms:modified>
</cp:coreProperties>
</file>